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3" r:id="rId2"/>
    <p:sldId id="265" r:id="rId3"/>
    <p:sldId id="266" r:id="rId4"/>
    <p:sldId id="267" r:id="rId5"/>
    <p:sldId id="256" r:id="rId6"/>
    <p:sldId id="257" r:id="rId7"/>
    <p:sldId id="258" r:id="rId8"/>
    <p:sldId id="259" r:id="rId9"/>
    <p:sldId id="260"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E19F28-91E4-41D8-BF90-263DCC67AB9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195473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E19F28-91E4-41D8-BF90-263DCC67AB9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3962065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E19F28-91E4-41D8-BF90-263DCC67AB9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375522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E19F28-91E4-41D8-BF90-263DCC67AB9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268273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E19F28-91E4-41D8-BF90-263DCC67AB9C}"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260086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E19F28-91E4-41D8-BF90-263DCC67AB9C}"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2880776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E19F28-91E4-41D8-BF90-263DCC67AB9C}" type="datetimeFigureOut">
              <a:rPr lang="en-US" smtClean="0"/>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80424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E19F28-91E4-41D8-BF90-263DCC67AB9C}" type="datetimeFigureOut">
              <a:rPr lang="en-US" smtClean="0"/>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1238615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19F28-91E4-41D8-BF90-263DCC67AB9C}" type="datetimeFigureOut">
              <a:rPr lang="en-US" smtClean="0"/>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64143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E19F28-91E4-41D8-BF90-263DCC67AB9C}"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3129647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E19F28-91E4-41D8-BF90-263DCC67AB9C}"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CC7D-134E-4AEC-BDCC-4C9F5D3DF7C0}" type="slidenum">
              <a:rPr lang="en-US" smtClean="0"/>
              <a:t>‹#›</a:t>
            </a:fld>
            <a:endParaRPr lang="en-US"/>
          </a:p>
        </p:txBody>
      </p:sp>
    </p:spTree>
    <p:extLst>
      <p:ext uri="{BB962C8B-B14F-4D97-AF65-F5344CB8AC3E}">
        <p14:creationId xmlns:p14="http://schemas.microsoft.com/office/powerpoint/2010/main" val="2529820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19F28-91E4-41D8-BF90-263DCC67AB9C}" type="datetimeFigureOut">
              <a:rPr lang="en-US" smtClean="0"/>
              <a:t>10/13/2022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5CC7D-134E-4AEC-BDCC-4C9F5D3DF7C0}" type="slidenum">
              <a:rPr lang="en-US" smtClean="0"/>
              <a:t>‹#›</a:t>
            </a:fld>
            <a:endParaRPr lang="en-US"/>
          </a:p>
        </p:txBody>
      </p:sp>
    </p:spTree>
    <p:extLst>
      <p:ext uri="{BB962C8B-B14F-4D97-AF65-F5344CB8AC3E}">
        <p14:creationId xmlns:p14="http://schemas.microsoft.com/office/powerpoint/2010/main" val="315798395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vi.wikipedia.org/wiki/K%E1%BB%B9_n%C4%83n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90FF5F-B158-5416-24DF-ECF45B17A0E6}"/>
              </a:ext>
            </a:extLst>
          </p:cNvPr>
          <p:cNvSpPr txBox="1"/>
          <p:nvPr/>
        </p:nvSpPr>
        <p:spPr>
          <a:xfrm>
            <a:off x="0" y="914400"/>
            <a:ext cx="9144000" cy="4370427"/>
          </a:xfrm>
          <a:prstGeom prst="rect">
            <a:avLst/>
          </a:prstGeom>
          <a:noFill/>
        </p:spPr>
        <p:txBody>
          <a:bodyPr wrap="square" rtlCol="0">
            <a:spAutoFit/>
          </a:bodyPr>
          <a:lstStyle/>
          <a:p>
            <a:pPr algn="ctr"/>
            <a:r>
              <a:rPr lang="en-US" sz="3200" dirty="0">
                <a:solidFill>
                  <a:srgbClr val="FF0000"/>
                </a:solidFill>
                <a:latin typeface="Times New Roman" panose="02020603050405020304" pitchFamily="18" charset="0"/>
                <a:cs typeface="Times New Roman" panose="02020603050405020304" pitchFamily="18" charset="0"/>
              </a:rPr>
              <a:t>TRƯỜNG TIỂU HỌC KIM LAN</a:t>
            </a:r>
          </a:p>
          <a:p>
            <a:pPr algn="ctr"/>
            <a:r>
              <a:rPr lang="en-US" sz="3200" dirty="0">
                <a:solidFill>
                  <a:srgbClr val="FF0000"/>
                </a:solidFill>
                <a:latin typeface="Times New Roman" panose="02020603050405020304" pitchFamily="18" charset="0"/>
                <a:cs typeface="Times New Roman" panose="02020603050405020304" pitchFamily="18" charset="0"/>
              </a:rPr>
              <a:t>BỘ PHẬN THƯ VIỆN</a:t>
            </a:r>
          </a:p>
          <a:p>
            <a:endParaRPr lang="en-US" dirty="0">
              <a:solidFill>
                <a:srgbClr val="FF0000"/>
              </a:solidFill>
            </a:endParaRPr>
          </a:p>
          <a:p>
            <a:endParaRPr lang="en-US" dirty="0">
              <a:solidFill>
                <a:srgbClr val="FF0000"/>
              </a:solidFill>
            </a:endParaRPr>
          </a:p>
          <a:p>
            <a:pPr algn="ctr"/>
            <a:r>
              <a:rPr lang="en-US" sz="4000" dirty="0">
                <a:solidFill>
                  <a:srgbClr val="FF0000"/>
                </a:solidFill>
                <a:latin typeface="Times New Roman" panose="02020603050405020304" pitchFamily="18" charset="0"/>
                <a:cs typeface="Times New Roman" panose="02020603050405020304" pitchFamily="18" charset="0"/>
              </a:rPr>
              <a:t>GIỚI THIỆU SÁCH THÁNG 9</a:t>
            </a:r>
          </a:p>
          <a:p>
            <a:pPr algn="ctr"/>
            <a:endParaRPr lang="en-US" sz="4000" dirty="0">
              <a:solidFill>
                <a:srgbClr val="FF0000"/>
              </a:solidFill>
              <a:latin typeface="Times New Roman" panose="02020603050405020304" pitchFamily="18" charset="0"/>
              <a:cs typeface="Times New Roman" panose="02020603050405020304" pitchFamily="18" charset="0"/>
            </a:endParaRPr>
          </a:p>
          <a:p>
            <a:pPr algn="ctr"/>
            <a:r>
              <a:rPr lang="en-US" sz="4000" dirty="0">
                <a:solidFill>
                  <a:srgbClr val="FF0000"/>
                </a:solidFill>
                <a:latin typeface="Times New Roman" panose="02020603050405020304" pitchFamily="18" charset="0"/>
                <a:cs typeface="Times New Roman" panose="02020603050405020304" pitchFamily="18" charset="0"/>
              </a:rPr>
              <a:t>“ TÔI TÀI GIỎI BẠN CŨNG THẾ”</a:t>
            </a:r>
          </a:p>
          <a:p>
            <a:pPr algn="ctr"/>
            <a:r>
              <a:rPr lang="en-US" sz="4000" dirty="0">
                <a:solidFill>
                  <a:srgbClr val="FF0000"/>
                </a:solidFill>
                <a:latin typeface="Times New Roman" panose="02020603050405020304" pitchFamily="18" charset="0"/>
                <a:cs typeface="Times New Roman" panose="02020603050405020304" pitchFamily="18" charset="0"/>
              </a:rPr>
              <a:t>- ADAM KHOO- </a:t>
            </a:r>
          </a:p>
          <a:p>
            <a:endParaRPr lang="en-US" dirty="0"/>
          </a:p>
        </p:txBody>
      </p:sp>
    </p:spTree>
    <p:extLst>
      <p:ext uri="{BB962C8B-B14F-4D97-AF65-F5344CB8AC3E}">
        <p14:creationId xmlns:p14="http://schemas.microsoft.com/office/powerpoint/2010/main" val="2268116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9F0901-514A-449F-116D-F80050AEFCCB}"/>
              </a:ext>
            </a:extLst>
          </p:cNvPr>
          <p:cNvSpPr>
            <a:spLocks noGrp="1"/>
          </p:cNvSpPr>
          <p:nvPr>
            <p:ph idx="1"/>
          </p:nvPr>
        </p:nvSpPr>
        <p:spPr>
          <a:xfrm>
            <a:off x="457200" y="1295401"/>
            <a:ext cx="8382000" cy="1524000"/>
          </a:xfrm>
        </p:spPr>
        <p:txBody>
          <a:bodyPr/>
          <a:lstStyle/>
          <a:p>
            <a:pPr marL="0" indent="0">
              <a:buNone/>
            </a:pPr>
            <a:r>
              <a:rPr lang="en-US" sz="4000" dirty="0">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Chúc</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các</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bạn</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có</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một</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tuần</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học</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tốt</a:t>
            </a:r>
            <a:r>
              <a:rPr lang="en-US" sz="44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6075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solidFill>
                  <a:srgbClr val="FF0000"/>
                </a:solidFill>
              </a:rPr>
              <a:t>Giới</a:t>
            </a:r>
            <a:r>
              <a:rPr lang="en-US" dirty="0">
                <a:solidFill>
                  <a:srgbClr val="FF0000"/>
                </a:solidFill>
              </a:rPr>
              <a:t> </a:t>
            </a:r>
            <a:r>
              <a:rPr lang="en-US" dirty="0" err="1">
                <a:solidFill>
                  <a:srgbClr val="FF0000"/>
                </a:solidFill>
              </a:rPr>
              <a:t>thiệu</a:t>
            </a:r>
            <a:r>
              <a:rPr lang="en-US" dirty="0">
                <a:solidFill>
                  <a:srgbClr val="FF0000"/>
                </a:solidFill>
              </a:rPr>
              <a:t> </a:t>
            </a:r>
            <a:r>
              <a:rPr lang="en-US" dirty="0" err="1">
                <a:solidFill>
                  <a:srgbClr val="FF0000"/>
                </a:solidFill>
              </a:rPr>
              <a:t>cuốn</a:t>
            </a:r>
            <a:r>
              <a:rPr lang="en-US" dirty="0">
                <a:solidFill>
                  <a:srgbClr val="FF0000"/>
                </a:solidFill>
              </a:rPr>
              <a:t> </a:t>
            </a:r>
            <a:r>
              <a:rPr lang="en-US" dirty="0" err="1">
                <a:solidFill>
                  <a:srgbClr val="FF0000"/>
                </a:solidFill>
              </a:rPr>
              <a:t>sách</a:t>
            </a:r>
            <a:r>
              <a:rPr lang="en-US" dirty="0">
                <a:solidFill>
                  <a:srgbClr val="FF0000"/>
                </a:solidFill>
              </a:rPr>
              <a:t>: “ </a:t>
            </a:r>
            <a:r>
              <a:rPr lang="en-US" dirty="0" err="1">
                <a:solidFill>
                  <a:srgbClr val="FF0000"/>
                </a:solidFill>
              </a:rPr>
              <a:t>Tôi</a:t>
            </a:r>
            <a:r>
              <a:rPr lang="en-US" dirty="0">
                <a:solidFill>
                  <a:srgbClr val="FF0000"/>
                </a:solidFill>
              </a:rPr>
              <a:t> </a:t>
            </a:r>
            <a:r>
              <a:rPr lang="en-US" dirty="0" err="1">
                <a:solidFill>
                  <a:srgbClr val="FF0000"/>
                </a:solidFill>
              </a:rPr>
              <a:t>tài</a:t>
            </a:r>
            <a:r>
              <a:rPr lang="en-US" dirty="0">
                <a:solidFill>
                  <a:srgbClr val="FF0000"/>
                </a:solidFill>
              </a:rPr>
              <a:t> </a:t>
            </a:r>
            <a:r>
              <a:rPr lang="en-US" dirty="0" err="1">
                <a:solidFill>
                  <a:srgbClr val="FF0000"/>
                </a:solidFill>
              </a:rPr>
              <a:t>giỏi</a:t>
            </a:r>
            <a:r>
              <a:rPr lang="en-US" dirty="0">
                <a:solidFill>
                  <a:srgbClr val="FF0000"/>
                </a:solidFill>
              </a:rPr>
              <a:t> </a:t>
            </a:r>
            <a:r>
              <a:rPr lang="en-US" dirty="0" err="1">
                <a:solidFill>
                  <a:srgbClr val="FF0000"/>
                </a:solidFill>
              </a:rPr>
              <a:t>bạn</a:t>
            </a:r>
            <a:r>
              <a:rPr lang="en-US" dirty="0">
                <a:solidFill>
                  <a:srgbClr val="FF0000"/>
                </a:solidFill>
              </a:rPr>
              <a:t> </a:t>
            </a:r>
            <a:r>
              <a:rPr lang="en-US" dirty="0" err="1">
                <a:solidFill>
                  <a:srgbClr val="FF0000"/>
                </a:solidFill>
              </a:rPr>
              <a:t>cũng</a:t>
            </a:r>
            <a:r>
              <a:rPr lang="en-US" dirty="0">
                <a:solidFill>
                  <a:srgbClr val="FF0000"/>
                </a:solidFill>
              </a:rPr>
              <a:t> </a:t>
            </a:r>
            <a:r>
              <a:rPr lang="en-US" dirty="0" err="1">
                <a:solidFill>
                  <a:srgbClr val="FF0000"/>
                </a:solidFill>
              </a:rPr>
              <a:t>thế</a:t>
            </a:r>
            <a:r>
              <a:rPr lang="en-US" dirty="0">
                <a:solidFill>
                  <a:srgbClr val="FF0000"/>
                </a:solidFill>
              </a:rPr>
              <a:t>” - </a:t>
            </a:r>
            <a:r>
              <a:rPr lang="en-US" dirty="0" err="1">
                <a:solidFill>
                  <a:srgbClr val="FF0000"/>
                </a:solidFill>
              </a:rPr>
              <a:t>AdamKhoo</a:t>
            </a:r>
            <a:endParaRPr lang="en-US" dirty="0">
              <a:solidFill>
                <a:srgbClr val="FF0000"/>
              </a:solidFill>
            </a:endParaRPr>
          </a:p>
        </p:txBody>
      </p:sp>
      <p:pic>
        <p:nvPicPr>
          <p:cNvPr id="1026" name="Picture 2" descr="C:\Users\Dell\Desktop\toi-tai-gioi-ban-cung-the-2_600x60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85344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62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810000" cy="5897562"/>
          </a:xfrm>
        </p:spPr>
        <p:txBody>
          <a:bodyPr>
            <a:normAutofit/>
          </a:bodyPr>
          <a:lstStyle/>
          <a:p>
            <a:pPr algn="just"/>
            <a:r>
              <a:rPr lang="vi-VN" sz="2200" dirty="0">
                <a:solidFill>
                  <a:srgbClr val="FF0000"/>
                </a:solidFill>
              </a:rPr>
              <a:t>Adam Khoo (tên thật là Adam Khoo Yean Ann, tên Hán – Việt là Khưu Duyên An) sinh ngày 8 tháng 4, 1974 là một doanh nhân người Singapore, đồng thời là diễn giả và tác giả của 16 quyển sách bán chạy nhất. Ông được đánh giá là một trong những nhà truyền động lực có sức ảnh hưởng lớn nhất châu Á. Adam Khoo còn là một triệu</a:t>
            </a:r>
            <a:br>
              <a:rPr lang="en-US" sz="2200" dirty="0">
                <a:solidFill>
                  <a:srgbClr val="FF0000"/>
                </a:solidFill>
              </a:rPr>
            </a:br>
            <a:r>
              <a:rPr lang="vi-VN" sz="2200" dirty="0">
                <a:solidFill>
                  <a:srgbClr val="FF0000"/>
                </a:solidFill>
              </a:rPr>
              <a:t>phú tự thân ở tuổi 26.</a:t>
            </a:r>
            <a:r>
              <a:rPr lang="vi-VN" dirty="0"/>
              <a:t>  </a:t>
            </a:r>
            <a:endParaRPr lang="en-US" dirty="0"/>
          </a:p>
        </p:txBody>
      </p:sp>
      <p:pic>
        <p:nvPicPr>
          <p:cNvPr id="2050" name="Picture 2" descr="C:\Users\Dell\Desktop\adam-kho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19600" y="304800"/>
            <a:ext cx="4267200" cy="5821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72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Dell\Desktop\images.jf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381000"/>
            <a:ext cx="81534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090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6781799"/>
          </a:xfrm>
        </p:spPr>
        <p:txBody>
          <a:bodyPr>
            <a:normAutofit fontScale="90000"/>
          </a:bodyPr>
          <a:lstStyle/>
          <a:p>
            <a:pPr algn="just"/>
            <a:r>
              <a:rPr lang="vi-VN" dirty="0">
                <a:solidFill>
                  <a:srgbClr val="FF0000"/>
                </a:solidFill>
              </a:rPr>
              <a:t>Trong quyển sách </a:t>
            </a:r>
            <a:r>
              <a:rPr lang="vi-VN" i="1" dirty="0">
                <a:solidFill>
                  <a:srgbClr val="FF0000"/>
                </a:solidFill>
              </a:rPr>
              <a:t>Tôi tài giỏi, bạn cũng thế!</a:t>
            </a:r>
            <a:r>
              <a:rPr lang="vi-VN" dirty="0">
                <a:solidFill>
                  <a:srgbClr val="FF0000"/>
                </a:solidFill>
              </a:rPr>
              <a:t>, tác giả Adam Khoo chia sẻ những phương pháp và </a:t>
            </a:r>
            <a:r>
              <a:rPr lang="vi-VN" dirty="0">
                <a:solidFill>
                  <a:srgbClr val="FF0000"/>
                </a:solidFill>
                <a:hlinkClick r:id="rId2" tooltip="Kỹ năng"/>
              </a:rPr>
              <a:t>kỹ năng</a:t>
            </a:r>
            <a:r>
              <a:rPr lang="vi-VN" dirty="0">
                <a:solidFill>
                  <a:srgbClr val="FF0000"/>
                </a:solidFill>
              </a:rPr>
              <a:t> mà anh đã áp dụng từ năm 13 tuổi trên con đường đi đến thành công trong học vấn và cuộc sống. Từ một đứa trẻ bị coi là "bất tài", "vô dụng", "học kém", Adam đã vươn lên trở thành một trong những triệu phú trẻ nhất và giàu có nhất ở Singapore.</a:t>
            </a:r>
            <a:endParaRPr lang="en-US" dirty="0">
              <a:solidFill>
                <a:srgbClr val="FF0000"/>
              </a:solidFill>
            </a:endParaRPr>
          </a:p>
        </p:txBody>
      </p:sp>
    </p:spTree>
    <p:extLst>
      <p:ext uri="{BB962C8B-B14F-4D97-AF65-F5344CB8AC3E}">
        <p14:creationId xmlns:p14="http://schemas.microsoft.com/office/powerpoint/2010/main" val="397913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5257800" cy="5821363"/>
          </a:xfrm>
        </p:spPr>
        <p:txBody>
          <a:bodyPr>
            <a:normAutofit fontScale="77500" lnSpcReduction="20000"/>
          </a:bodyPr>
          <a:lstStyle/>
          <a:p>
            <a:pPr algn="just"/>
            <a:r>
              <a:rPr lang="vi-VN" dirty="0">
                <a:solidFill>
                  <a:srgbClr val="FF0000"/>
                </a:solidFill>
              </a:rPr>
              <a:t>Cuốn sách gồm 4 phần với 18 chương. Cụ thể:</a:t>
            </a:r>
          </a:p>
          <a:p>
            <a:pPr algn="just"/>
            <a:r>
              <a:rPr lang="vi-VN" dirty="0">
                <a:solidFill>
                  <a:srgbClr val="FF0000"/>
                </a:solidFill>
              </a:rPr>
              <a:t>Phần I: Tôi tài giỏi, bạn cũng thế!</a:t>
            </a:r>
          </a:p>
          <a:p>
            <a:pPr algn="just"/>
            <a:r>
              <a:rPr lang="vi-VN" dirty="0">
                <a:solidFill>
                  <a:srgbClr val="FF0000"/>
                </a:solidFill>
              </a:rPr>
              <a:t>Từ chương 1 đến chương 4 nói về quá trình học tập, rèn luyện và đúc rút kinh nghiệm của Adam Khoo trong quá trình từ 1 đứa trẻ đần độn thành thiên tài và niềm tin của anh vào sự thành công.</a:t>
            </a:r>
          </a:p>
          <a:p>
            <a:pPr algn="just"/>
            <a:r>
              <a:rPr lang="vi-VN" dirty="0">
                <a:solidFill>
                  <a:srgbClr val="FF0000"/>
                </a:solidFill>
              </a:rPr>
              <a:t>Chương 1 – Từ "đần độn" trở thành thiên tài</a:t>
            </a:r>
          </a:p>
          <a:p>
            <a:pPr algn="just"/>
            <a:r>
              <a:rPr lang="vi-VN" dirty="0">
                <a:solidFill>
                  <a:srgbClr val="FF0000"/>
                </a:solidFill>
              </a:rPr>
              <a:t>Chương 2 – Quá trình học tập hiệu quả</a:t>
            </a:r>
          </a:p>
          <a:p>
            <a:pPr algn="just"/>
            <a:r>
              <a:rPr lang="vi-VN" dirty="0">
                <a:solidFill>
                  <a:srgbClr val="FF0000"/>
                </a:solidFill>
              </a:rPr>
              <a:t>Chương 3 – Bạn đã sẵn sàng để thành công chưa?</a:t>
            </a:r>
          </a:p>
          <a:p>
            <a:pPr algn="just"/>
            <a:r>
              <a:rPr lang="vi-VN" dirty="0">
                <a:solidFill>
                  <a:srgbClr val="FF0000"/>
                </a:solidFill>
              </a:rPr>
              <a:t>Chương 4 – Tôi tin tôi có thể bay cao.... và tôi làm được.</a:t>
            </a:r>
          </a:p>
          <a:p>
            <a:endParaRPr lang="en-US" dirty="0"/>
          </a:p>
        </p:txBody>
      </p:sp>
      <p:pic>
        <p:nvPicPr>
          <p:cNvPr id="4098" name="Picture 2" descr="C:\Users\Dell\Desktop\phan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28600"/>
            <a:ext cx="3413760" cy="604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09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
            <a:ext cx="6324600" cy="7663636"/>
          </a:xfrm>
          <a:prstGeom prst="rect">
            <a:avLst/>
          </a:prstGeom>
        </p:spPr>
        <p:txBody>
          <a:bodyPr wrap="square">
            <a:spAutoFit/>
          </a:bodyPr>
          <a:lstStyle/>
          <a:p>
            <a:r>
              <a:rPr lang="vi-VN" sz="2400" dirty="0">
                <a:solidFill>
                  <a:srgbClr val="FF0000"/>
                </a:solidFill>
              </a:rPr>
              <a:t>Phần II: Những phương pháp học siêu đẳng</a:t>
            </a:r>
          </a:p>
          <a:p>
            <a:r>
              <a:rPr lang="vi-VN" sz="2400" dirty="0">
                <a:solidFill>
                  <a:srgbClr val="FF0000"/>
                </a:solidFill>
              </a:rPr>
              <a:t>Từ chương 5 đến chương 11. Rất quan trọng, cần thiết, thiết thực và ý nghĩa với mọi người, nhất là với các bạn học sinh, sinh viên</a:t>
            </a:r>
          </a:p>
          <a:p>
            <a:r>
              <a:rPr lang="vi-VN" sz="2400" dirty="0">
                <a:solidFill>
                  <a:srgbClr val="FF0000"/>
                </a:solidFill>
              </a:rPr>
              <a:t>Chương 5 – Bạn sở hữu bộ não của một thiên tài</a:t>
            </a:r>
          </a:p>
          <a:p>
            <a:r>
              <a:rPr lang="vi-VN" sz="2400" dirty="0">
                <a:solidFill>
                  <a:srgbClr val="FF0000"/>
                </a:solidFill>
              </a:rPr>
              <a:t>Chương 6 – Phương pháp đọc để nắm bắt thông tin</a:t>
            </a:r>
          </a:p>
          <a:p>
            <a:r>
              <a:rPr lang="vi-VN" sz="2400" dirty="0">
                <a:solidFill>
                  <a:srgbClr val="FF0000"/>
                </a:solidFill>
              </a:rPr>
              <a:t>Chương 7 – Sơ đồ tư duy (Mind Mapping®): công cụ ghi chú tối ưu</a:t>
            </a:r>
          </a:p>
          <a:p>
            <a:r>
              <a:rPr lang="vi-VN" sz="2400" dirty="0">
                <a:solidFill>
                  <a:srgbClr val="FF0000"/>
                </a:solidFill>
              </a:rPr>
              <a:t>Chương 8 – Trí nhớ siêu đẳng dành cho từ</a:t>
            </a:r>
          </a:p>
          <a:p>
            <a:r>
              <a:rPr lang="vi-VN" sz="2400" dirty="0">
                <a:solidFill>
                  <a:srgbClr val="FF0000"/>
                </a:solidFill>
              </a:rPr>
              <a:t>Chương 9 - Trí nhớ siêu đẳng dành cho số</a:t>
            </a:r>
          </a:p>
          <a:p>
            <a:r>
              <a:rPr lang="vi-VN" sz="2400" dirty="0">
                <a:solidFill>
                  <a:srgbClr val="FF0000"/>
                </a:solidFill>
              </a:rPr>
              <a:t>Chương 10 – Mô hình trí nhớ</a:t>
            </a:r>
          </a:p>
          <a:p>
            <a:r>
              <a:rPr lang="vi-VN" sz="2400" dirty="0">
                <a:solidFill>
                  <a:srgbClr val="FF0000"/>
                </a:solidFill>
              </a:rPr>
              <a:t>Chương 11 – Nghệ thuật ứng dụng lý thuyết vào thực hành</a:t>
            </a:r>
            <a:r>
              <a:rPr lang="en-US" sz="2400" dirty="0">
                <a:solidFill>
                  <a:srgbClr val="FF0000"/>
                </a:solidFill>
              </a:rPr>
              <a:t>.</a:t>
            </a:r>
          </a:p>
          <a:p>
            <a:endParaRPr lang="en-US" dirty="0"/>
          </a:p>
          <a:p>
            <a:endParaRPr lang="en-US" dirty="0"/>
          </a:p>
          <a:p>
            <a:endParaRPr lang="en-US" dirty="0"/>
          </a:p>
          <a:p>
            <a:endParaRPr lang="en-US" dirty="0"/>
          </a:p>
          <a:p>
            <a:endParaRPr lang="en-US" dirty="0"/>
          </a:p>
          <a:p>
            <a:endParaRPr lang="vi-VN" dirty="0"/>
          </a:p>
        </p:txBody>
      </p:sp>
    </p:spTree>
    <p:extLst>
      <p:ext uri="{BB962C8B-B14F-4D97-AF65-F5344CB8AC3E}">
        <p14:creationId xmlns:p14="http://schemas.microsoft.com/office/powerpoint/2010/main" val="41819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4724400" cy="6354763"/>
          </a:xfrm>
        </p:spPr>
        <p:txBody>
          <a:bodyPr>
            <a:normAutofit fontScale="62500" lnSpcReduction="20000"/>
          </a:bodyPr>
          <a:lstStyle/>
          <a:p>
            <a:pPr algn="just"/>
            <a:r>
              <a:rPr lang="vi-VN" sz="3600" dirty="0">
                <a:solidFill>
                  <a:srgbClr val="FF0000"/>
                </a:solidFill>
              </a:rPr>
              <a:t>Phần III: Động lực cá nhân của bạn</a:t>
            </a:r>
          </a:p>
          <a:p>
            <a:pPr algn="just"/>
            <a:r>
              <a:rPr lang="vi-VN" sz="3600" dirty="0">
                <a:solidFill>
                  <a:srgbClr val="FF0000"/>
                </a:solidFill>
              </a:rPr>
              <a:t>Từ chương 12 đến chương 16 Nói về sức mạnh của mục tiêu mà mỗi con người đặt ra; động lực vượt qua sự lười biếng; Công thức để đạt điểm tuyệt đối; Thời gian là tiền bạc; Tạo quyết tâm mạnh mẽ tức thì</a:t>
            </a:r>
          </a:p>
          <a:p>
            <a:pPr algn="just"/>
            <a:r>
              <a:rPr lang="vi-VN" sz="3600" dirty="0">
                <a:solidFill>
                  <a:srgbClr val="FF0000"/>
                </a:solidFill>
              </a:rPr>
              <a:t>Chương 12 – Dám mơ ước: sức mạnh của mục tiêu</a:t>
            </a:r>
          </a:p>
          <a:p>
            <a:pPr algn="just"/>
            <a:r>
              <a:rPr lang="vi-VN" sz="3600" dirty="0">
                <a:solidFill>
                  <a:srgbClr val="FF0000"/>
                </a:solidFill>
              </a:rPr>
              <a:t>Chương 13 – Động lực mạnh mẽ – vượt qua sự lười biếng</a:t>
            </a:r>
          </a:p>
          <a:p>
            <a:pPr algn="just"/>
            <a:r>
              <a:rPr lang="vi-VN" sz="3600" dirty="0">
                <a:solidFill>
                  <a:srgbClr val="FF0000"/>
                </a:solidFill>
              </a:rPr>
              <a:t>Chương 14 – Công thức để đạt điểm tuyệt đối</a:t>
            </a:r>
          </a:p>
          <a:p>
            <a:pPr algn="just"/>
            <a:r>
              <a:rPr lang="vi-VN" sz="3600" dirty="0">
                <a:solidFill>
                  <a:srgbClr val="FF0000"/>
                </a:solidFill>
              </a:rPr>
              <a:t>Chương 15 – Thời gian là tiền bạc</a:t>
            </a:r>
          </a:p>
          <a:p>
            <a:pPr algn="just"/>
            <a:r>
              <a:rPr lang="vi-VN" sz="3600" dirty="0">
                <a:solidFill>
                  <a:srgbClr val="FF0000"/>
                </a:solidFill>
              </a:rPr>
              <a:t>Chương 16 – Tạo quyết tâm mạnh mẽ tức thì</a:t>
            </a:r>
          </a:p>
          <a:p>
            <a:endParaRPr lang="en-US" dirty="0"/>
          </a:p>
        </p:txBody>
      </p:sp>
      <p:pic>
        <p:nvPicPr>
          <p:cNvPr id="5122" name="Picture 2" descr="C:\Users\Dell\Desktop\phan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24688"/>
            <a:ext cx="3810000" cy="6052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022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6705600" cy="5745163"/>
          </a:xfrm>
        </p:spPr>
        <p:txBody>
          <a:bodyPr>
            <a:normAutofit fontScale="92500"/>
          </a:bodyPr>
          <a:lstStyle/>
          <a:p>
            <a:pPr algn="just"/>
            <a:r>
              <a:rPr lang="vi-VN" sz="2400" dirty="0">
                <a:solidFill>
                  <a:srgbClr val="FF0000"/>
                </a:solidFill>
              </a:rPr>
              <a:t>Phần IV: Phương pháp thi cử</a:t>
            </a:r>
          </a:p>
          <a:p>
            <a:pPr algn="just"/>
            <a:r>
              <a:rPr lang="vi-VN" sz="2400" dirty="0">
                <a:solidFill>
                  <a:srgbClr val="FF0000"/>
                </a:solidFill>
              </a:rPr>
              <a:t>2 chương còn lại, chương 17 và 18. Nói về phương pháp thi cử từ quá trình ôn tập đến cầm đề thi, đọc đề, làm bài như thế nào... rất chi tiết.</a:t>
            </a:r>
          </a:p>
          <a:p>
            <a:pPr algn="just"/>
            <a:r>
              <a:rPr lang="vi-VN" sz="2400" dirty="0">
                <a:solidFill>
                  <a:srgbClr val="FF0000"/>
                </a:solidFill>
              </a:rPr>
              <a:t>Chương 17 – Tăng tốc về đích</a:t>
            </a:r>
          </a:p>
          <a:p>
            <a:pPr algn="just"/>
            <a:r>
              <a:rPr lang="vi-VN" sz="2400" dirty="0">
                <a:solidFill>
                  <a:srgbClr val="FF0000"/>
                </a:solidFill>
              </a:rPr>
              <a:t>Chương 18 – Chiến thắng và vinh quang</a:t>
            </a:r>
          </a:p>
          <a:p>
            <a:pPr algn="just"/>
            <a:r>
              <a:rPr lang="vi-VN" sz="2400" dirty="0">
                <a:solidFill>
                  <a:srgbClr val="FF0000"/>
                </a:solidFill>
              </a:rPr>
              <a:t>Vừa rồi tôi vừa giới thiệu sơ lược đến các thầy cô giáo và các em học sinh cuốn sách “Tôi tài giỏi, bạn cũng thế” của tác giả Adam Khoo. Do thời gian không cho phép nên tôi không thể giới thiệu thật chi tiết được. Mong các thầy cô và các bạn cố gắng tìm đọc cũng như giới thiệu với bạn bè người thân cuốn sách hay và thiết thực, ý nghĩa này. Cuốn sách sẽ giúp ích chúng ta rất nhiều trong cuộc sống hiện tại và tương lai về sau.</a:t>
            </a:r>
          </a:p>
          <a:p>
            <a:endParaRPr lang="en-US" dirty="0"/>
          </a:p>
        </p:txBody>
      </p:sp>
    </p:spTree>
    <p:extLst>
      <p:ext uri="{BB962C8B-B14F-4D97-AF65-F5344CB8AC3E}">
        <p14:creationId xmlns:p14="http://schemas.microsoft.com/office/powerpoint/2010/main" val="1882344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734</Words>
  <Application>Microsoft Office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Giới thiệu cuốn sách: “ Tôi tài giỏi bạn cũng thế” - AdamKhoo</vt:lpstr>
      <vt:lpstr>Adam Khoo (tên thật là Adam Khoo Yean Ann, tên Hán – Việt là Khưu Duyên An) sinh ngày 8 tháng 4, 1974 là một doanh nhân người Singapore, đồng thời là diễn giả và tác giả của 16 quyển sách bán chạy nhất. Ông được đánh giá là một trong những nhà truyền động lực có sức ảnh hưởng lớn nhất châu Á. Adam Khoo còn là một triệu phú tự thân ở tuổi 26.  </vt:lpstr>
      <vt:lpstr>PowerPoint Presentation</vt:lpstr>
      <vt:lpstr>Trong quyển sách Tôi tài giỏi, bạn cũng thế!, tác giả Adam Khoo chia sẻ những phương pháp và kỹ năng mà anh đã áp dụng từ năm 13 tuổi trên con đường đi đến thành công trong học vấn và cuộc sống. Từ một đứa trẻ bị coi là "bất tài", "vô dụng", "học kém", Adam đã vươn lên trở thành một trong những triệu phú trẻ nhất và giàu có nhất ở Singapore.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Trong quyển sách Tôi tài giỏi, bạn cũng thế!, tác giả Adam Khoo chia sẻ những phương pháp và kỹ năng mà anh đã áp dụng từ năm 13 tuổi trên con đường đi đến thành công trong học vấn và cuộc sống. Từ một đứa trẻ bị coi là "bất tài", "vô dụng", "học kém", Adam đã vươn lên trở thành một trong những triệu phú trẻ nhất và giàu có nhất ở Singapore.</dc:title>
  <dc:creator>Dell</dc:creator>
  <cp:lastModifiedBy>Dell</cp:lastModifiedBy>
  <cp:revision>13</cp:revision>
  <dcterms:created xsi:type="dcterms:W3CDTF">2021-09-02T13:40:12Z</dcterms:created>
  <dcterms:modified xsi:type="dcterms:W3CDTF">2022-10-13T13:31:49Z</dcterms:modified>
</cp:coreProperties>
</file>